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25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3E853-89E6-4314-8416-BC93B6155D5A}">
  <a:tblStyle styleId="{8E43E853-89E6-4314-8416-BC93B6155D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83" autoAdjust="0"/>
  </p:normalViewPr>
  <p:slideViewPr>
    <p:cSldViewPr snapToGrid="0">
      <p:cViewPr varScale="1">
        <p:scale>
          <a:sx n="107" d="100"/>
          <a:sy n="107" d="100"/>
        </p:scale>
        <p:origin x="714" y="120"/>
      </p:cViewPr>
      <p:guideLst>
        <p:guide orient="horz" pos="2159"/>
        <p:guide pos="3838"/>
        <p:guide pos="25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04e6e59d8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404e6e59d8_5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404e6e59d8_5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04e6e59d8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404e6e59d8_5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404e6e59d8_5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04e6e59d8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404e6e59d8_5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404e6e59d8_5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04e6e59d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404e6e59d8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404e6e59d8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04e6e59d8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404e6e59d8_1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404e6e59d8_1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04e6e59d8_1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404e6e59d8_1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404e6e59d8_1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04e6e59d8_1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04e6e59d8_1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347226.7</a:t>
            </a:r>
          </a:p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338863.4</a:t>
            </a:r>
          </a:p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320617.9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374063.4</a:t>
            </a:r>
          </a:p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370435.7</a:t>
            </a:r>
          </a:p>
          <a:p>
            <a:pPr rtl="0" fontAlgn="t"/>
            <a:r>
              <a:rPr lang="ko-KR" altLang="ko-KR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378158.1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404e6e59d8_1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04e6e59d8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404e6e59d8_1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404e6e59d8_1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04e6e59d8_1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404e6e59d8_14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404e6e59d8_14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04e6e59d8_1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404e6e59d8_14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404e6e59d8_14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04e6e59d8_1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404e6e59d8_14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404e6e59d8_14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 </a:t>
            </a:r>
            <a:r>
              <a:rPr lang="ko-KR" sz="1800">
                <a:solidFill>
                  <a:srgbClr val="000000"/>
                </a:solidFill>
              </a:rPr>
              <a:t>왜?</a:t>
            </a:r>
            <a:endParaRPr sz="1800">
              <a:solidFill>
                <a:srgbClr val="000000"/>
              </a:solidFill>
            </a:endParaRPr>
          </a:p>
          <a:p>
            <a:pPr marL="0" lvl="0" indent="762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  영화 산업에 대한 관심은 날로 증대됨에 따라 많은 영화들이 쏟아져 나오고 있는 가운데, 영화의 흥행이 더욱 중요해졌다고 볼 수 있다.</a:t>
            </a:r>
            <a:endParaRPr>
              <a:solidFill>
                <a:srgbClr val="000000"/>
              </a:solidFill>
            </a:endParaRPr>
          </a:p>
          <a:p>
            <a:pPr marL="0" lvl="0" indent="762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  그런데 지금까지는 영화 흥행 요인으로서 포스터의 영향에 대해 연구한 사례가 없었다.</a:t>
            </a:r>
            <a:endParaRPr>
              <a:solidFill>
                <a:srgbClr val="000000"/>
              </a:solidFill>
            </a:endParaRPr>
          </a:p>
          <a:p>
            <a:pPr marL="0" lvl="0" indent="762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포스터에서 추출할 수 있는 정보들을 변수로 활용하여 흥행성과 어떤 관계가 있는지 프로젝트를 진행하기로 하였다.</a:t>
            </a:r>
            <a:endParaRPr>
              <a:solidFill>
                <a:srgbClr val="000000"/>
              </a:solidFill>
            </a:endParaRPr>
          </a:p>
          <a:p>
            <a:pPr marL="0" lvl="0" indent="762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  새로운 변수들이 영화의 흥행에 얼마나 영향을 미치는지</a:t>
            </a:r>
            <a:endParaRPr>
              <a:solidFill>
                <a:srgbClr val="000000"/>
              </a:solidFill>
            </a:endParaRPr>
          </a:p>
          <a:p>
            <a:pPr marL="0" lvl="0" indent="762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rgbClr val="000000"/>
                </a:solidFill>
              </a:rPr>
              <a:t>크롤링</a:t>
            </a:r>
            <a:r>
              <a:rPr lang="ko-KR">
                <a:solidFill>
                  <a:srgbClr val="000000"/>
                </a:solidFill>
              </a:rPr>
              <a:t>과 </a:t>
            </a:r>
            <a:r>
              <a:rPr lang="ko-KR" sz="1400">
                <a:solidFill>
                  <a:srgbClr val="000000"/>
                </a:solidFill>
              </a:rPr>
              <a:t>마이닝</a:t>
            </a:r>
            <a:r>
              <a:rPr lang="ko-KR">
                <a:solidFill>
                  <a:srgbClr val="000000"/>
                </a:solidFill>
              </a:rPr>
              <a:t>으로 분석한다.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- 색채 분석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- 인물 유무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RCNN 기법을 이용한 이미지 추출, 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개봉시기의 날씨까지 고려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비가 온 일수를 기준으로 정함 색채 추출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7" name="Google Shape;27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 rot="5400000">
            <a:off x="3953289" y="1524905"/>
            <a:ext cx="4417501" cy="380819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361204" y="1865621"/>
            <a:ext cx="3601670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빅데이터를 활용한</a:t>
            </a:r>
            <a:endParaRPr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영화 흥행</a:t>
            </a:r>
            <a:endParaRPr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예측</a:t>
            </a:r>
            <a:endParaRPr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92324" y="6416013"/>
            <a:ext cx="11807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4조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송보영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유소연 이정현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최준문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황상두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황승주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3" name="Google Shape;93;p13"/>
          <p:cNvCxnSpPr/>
          <p:nvPr/>
        </p:nvCxnSpPr>
        <p:spPr>
          <a:xfrm>
            <a:off x="558800" y="6299200"/>
            <a:ext cx="1120648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4" name="Google Shape;94;p13"/>
          <p:cNvCxnSpPr/>
          <p:nvPr/>
        </p:nvCxnSpPr>
        <p:spPr>
          <a:xfrm flipH="1">
            <a:off x="4886960" y="3931920"/>
            <a:ext cx="2641600" cy="1016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5" name="Google Shape;95;p13"/>
          <p:cNvSpPr txBox="1"/>
          <p:nvPr/>
        </p:nvSpPr>
        <p:spPr>
          <a:xfrm>
            <a:off x="4607603" y="4074478"/>
            <a:ext cx="3185340" cy="75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0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경기 빅데이터 경희대 심화반</a:t>
            </a:r>
            <a:endParaRPr sz="2200" b="0" i="0" u="none" strike="noStrike" cap="none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-1" y="0"/>
            <a:ext cx="15131679" cy="946484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17094" y="219275"/>
            <a:ext cx="649668" cy="582830"/>
            <a:chOff x="417094" y="219275"/>
            <a:chExt cx="523455" cy="582830"/>
          </a:xfrm>
        </p:grpSpPr>
        <p:cxnSp>
          <p:nvCxnSpPr>
            <p:cNvPr id="300" name="Google Shape;300;p22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01" name="Google Shape;301;p22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02" name="Google Shape;302;p22"/>
          <p:cNvSpPr txBox="1"/>
          <p:nvPr/>
        </p:nvSpPr>
        <p:spPr>
          <a:xfrm>
            <a:off x="1245225" y="213275"/>
            <a:ext cx="5647944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 - 포스터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5938069" y="1736289"/>
            <a:ext cx="5908711" cy="4138036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6136302" y="1962018"/>
            <a:ext cx="5664434" cy="457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수 &amp; 인물 면적 비율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3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 수</a:t>
            </a:r>
            <a:endParaRPr sz="3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0.95 이상으로 인식된 </a:t>
            </a:r>
            <a:r>
              <a:rPr lang="ko-KR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person</a:t>
            </a: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수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3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면적 비율</a:t>
            </a:r>
            <a:endParaRPr sz="3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픽셀 수에 따른 면적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5" name="Google Shape;30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00" y="1147984"/>
            <a:ext cx="3847746" cy="560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23"/>
          <p:cNvGrpSpPr/>
          <p:nvPr/>
        </p:nvGrpSpPr>
        <p:grpSpPr>
          <a:xfrm>
            <a:off x="417094" y="219275"/>
            <a:ext cx="651691" cy="582900"/>
            <a:chOff x="417094" y="219275"/>
            <a:chExt cx="523455" cy="582900"/>
          </a:xfrm>
        </p:grpSpPr>
        <p:cxnSp>
          <p:nvCxnSpPr>
            <p:cNvPr id="314" name="Google Shape;314;p23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15" name="Google Shape;315;p23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16" name="Google Shape;316;p23"/>
          <p:cNvSpPr txBox="1"/>
          <p:nvPr/>
        </p:nvSpPr>
        <p:spPr>
          <a:xfrm>
            <a:off x="1245224" y="213275"/>
            <a:ext cx="5665529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 - 포스터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5956550" y="1840200"/>
            <a:ext cx="5908800" cy="40527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6154775" y="2065925"/>
            <a:ext cx="56643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색채 분석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1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8가지 색으로 나눠서 영화 포스터마다 어떤 색상에 더 가까운지 분석</a:t>
            </a:r>
            <a:endParaRPr sz="18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</a:t>
            </a:r>
            <a:r>
              <a:rPr lang="ko-KR" sz="22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RGB 값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활용함 (</a:t>
            </a:r>
            <a:r>
              <a:rPr lang="ko-KR" sz="2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00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00FF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FFF7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FF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sz="22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</a:t>
            </a:r>
            <a:r>
              <a:rPr lang="ko-KR" sz="22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22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9" name="Google Shape;3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25" y="1547550"/>
            <a:ext cx="51911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17094" y="219275"/>
            <a:ext cx="698213" cy="582900"/>
            <a:chOff x="417094" y="219275"/>
            <a:chExt cx="523455" cy="582900"/>
          </a:xfrm>
        </p:grpSpPr>
        <p:cxnSp>
          <p:nvCxnSpPr>
            <p:cNvPr id="328" name="Google Shape;328;p24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29" name="Google Shape;329;p24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/>
        </p:nvSpPr>
        <p:spPr>
          <a:xfrm>
            <a:off x="1245224" y="213275"/>
            <a:ext cx="6069975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 - 포스터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-97525" y="1616800"/>
            <a:ext cx="12368100" cy="39348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862325" y="1303725"/>
            <a:ext cx="5763900" cy="4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적합성</a:t>
            </a: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1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1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25" y="2017925"/>
            <a:ext cx="6529075" cy="32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4"/>
          <p:cNvSpPr txBox="1"/>
          <p:nvPr/>
        </p:nvSpPr>
        <p:spPr>
          <a:xfrm>
            <a:off x="8048400" y="2969112"/>
            <a:ext cx="41436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포스터에서 추출한</a:t>
            </a:r>
            <a:endParaRPr sz="20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“</a:t>
            </a: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인물수</a:t>
            </a: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인물 </a:t>
            </a: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면적비율</a:t>
            </a: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색채”</a:t>
            </a: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변수들을 활용하였다.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5"/>
          <p:cNvGrpSpPr/>
          <p:nvPr/>
        </p:nvGrpSpPr>
        <p:grpSpPr>
          <a:xfrm>
            <a:off x="417094" y="219275"/>
            <a:ext cx="659321" cy="582900"/>
            <a:chOff x="417094" y="219275"/>
            <a:chExt cx="523455" cy="582900"/>
          </a:xfrm>
        </p:grpSpPr>
        <p:cxnSp>
          <p:nvCxnSpPr>
            <p:cNvPr id="343" name="Google Shape;343;p25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44" name="Google Shape;344;p25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45" name="Google Shape;345;p25"/>
          <p:cNvSpPr txBox="1"/>
          <p:nvPr/>
        </p:nvSpPr>
        <p:spPr>
          <a:xfrm>
            <a:off x="1245225" y="213275"/>
            <a:ext cx="6896452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 - 날씨 및 기온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1865550" y="3243125"/>
            <a:ext cx="8272200" cy="27501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2640250" y="3427427"/>
            <a:ext cx="6934800" cy="2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&amp; 기온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1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개봉 후 3주동안의 날씨를 기준으로 함.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</a:t>
            </a:r>
            <a:r>
              <a:rPr lang="en-US" alt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수준</a:t>
            </a:r>
            <a:r>
              <a:rPr 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_0: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아예</a:t>
            </a:r>
            <a:r>
              <a:rPr lang="en-US" alt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안옴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</a:t>
            </a:r>
            <a:r>
              <a:rPr lang="en-US" alt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수준</a:t>
            </a:r>
            <a:r>
              <a:rPr 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_1: 0~50 /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</a:t>
            </a:r>
            <a:r>
              <a:rPr lang="en-US" alt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수준</a:t>
            </a:r>
            <a:r>
              <a:rPr 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_2: 50~ </a:t>
            </a:r>
            <a:endParaRPr sz="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폭염일수</a:t>
            </a:r>
            <a:r>
              <a:rPr lang="ko-KR" sz="200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기준은 33도 이상으로, 전부 한달 기준임</a:t>
            </a:r>
            <a:endParaRPr sz="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FF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4">
            <a:alphaModFix/>
          </a:blip>
          <a:srcRect t="12064" r="8466"/>
          <a:stretch/>
        </p:blipFill>
        <p:spPr>
          <a:xfrm>
            <a:off x="2356925" y="1377375"/>
            <a:ext cx="7196650" cy="16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17920" y="1061395"/>
            <a:ext cx="12192000" cy="47892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26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358" name="Google Shape;358;p26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59" name="Google Shape;359;p26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60" name="Google Shape;360;p26"/>
          <p:cNvSpPr txBox="1"/>
          <p:nvPr/>
        </p:nvSpPr>
        <p:spPr>
          <a:xfrm>
            <a:off x="1223200" y="249100"/>
            <a:ext cx="322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61" name="Google Shape;361;p26"/>
          <p:cNvSpPr txBox="1"/>
          <p:nvPr/>
        </p:nvSpPr>
        <p:spPr>
          <a:xfrm>
            <a:off x="7256300" y="3694875"/>
            <a:ext cx="41328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경쟁작</a:t>
            </a:r>
            <a:endParaRPr sz="2000" b="1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개봉일 전후의 일주일의 경쟁작 수</a:t>
            </a:r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62" name="Google Shape;362;p26"/>
          <p:cNvCxnSpPr/>
          <p:nvPr/>
        </p:nvCxnSpPr>
        <p:spPr>
          <a:xfrm>
            <a:off x="6287089" y="1664829"/>
            <a:ext cx="0" cy="369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63" name="Google Shape;3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732" y="1772651"/>
            <a:ext cx="3617925" cy="17334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6"/>
          <p:cNvSpPr txBox="1"/>
          <p:nvPr/>
        </p:nvSpPr>
        <p:spPr>
          <a:xfrm>
            <a:off x="1413400" y="3634325"/>
            <a:ext cx="39531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연휴 수</a:t>
            </a:r>
            <a:endParaRPr sz="2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개봉후</a:t>
            </a: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3주 사이의 연휴 수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(주말 제외)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5" name="Google Shape;3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050" y="1238551"/>
            <a:ext cx="2658250" cy="26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27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373" name="Google Shape;373;p27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74" name="Google Shape;374;p27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7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75" name="Google Shape;375;p27"/>
          <p:cNvSpPr txBox="1"/>
          <p:nvPr/>
        </p:nvSpPr>
        <p:spPr>
          <a:xfrm>
            <a:off x="1046623" y="234125"/>
            <a:ext cx="1652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모델링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5633950" y="2062950"/>
            <a:ext cx="5617200" cy="30795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7"/>
          <p:cNvSpPr txBox="1"/>
          <p:nvPr/>
        </p:nvSpPr>
        <p:spPr>
          <a:xfrm>
            <a:off x="264700" y="3217900"/>
            <a:ext cx="48984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3300" b="1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ko-KR" sz="33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 CV </a:t>
            </a:r>
            <a:endParaRPr sz="33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264697" y="4655875"/>
            <a:ext cx="4156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33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Boosting CV</a:t>
            </a:r>
            <a:endParaRPr sz="33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6127450" y="2407075"/>
            <a:ext cx="4630200" cy="2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변수의 수가 많으므로</a:t>
            </a:r>
            <a:endParaRPr sz="24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유의미한 변수를 찾기 위해</a:t>
            </a:r>
            <a:endParaRPr sz="24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사용된 모델</a:t>
            </a:r>
            <a:endParaRPr sz="24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8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CV 모델</a:t>
            </a:r>
            <a:endParaRPr sz="2800" b="1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⇒ 과적합 방지</a:t>
            </a:r>
            <a:endParaRPr sz="24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5475" y="1578522"/>
            <a:ext cx="1007350" cy="10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282975" y="1783225"/>
            <a:ext cx="4305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3300" b="1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sz="33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sz="33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8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390" name="Google Shape;390;p28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91" name="Google Shape;391;p28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7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392" name="Google Shape;392;p28"/>
          <p:cNvSpPr txBox="1"/>
          <p:nvPr/>
        </p:nvSpPr>
        <p:spPr>
          <a:xfrm>
            <a:off x="1046623" y="234125"/>
            <a:ext cx="1652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모델링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5568475" y="2012375"/>
            <a:ext cx="5617200" cy="35109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493300" y="3245625"/>
            <a:ext cx="3405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33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XGBoost CV</a:t>
            </a:r>
            <a:endParaRPr sz="33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8"/>
          <p:cNvSpPr txBox="1"/>
          <p:nvPr/>
        </p:nvSpPr>
        <p:spPr>
          <a:xfrm>
            <a:off x="6162625" y="2427725"/>
            <a:ext cx="4428900" cy="22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8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ERROR에 대한 Sample을 이용하여 모델 학습</a:t>
            </a:r>
            <a:endParaRPr sz="28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3746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ko-KR" sz="23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병렬 처리를 사용하기에 학습과 분류가 빠름</a:t>
            </a:r>
            <a:endParaRPr sz="23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3746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ko-KR" sz="23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과적합이 잘 일어나지 않음</a:t>
            </a:r>
            <a:endParaRPr sz="23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marR="0" lvl="0" indent="-3746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ko-KR" sz="23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알고리즘과 연계 활용성이 좋음 </a:t>
            </a:r>
            <a:endParaRPr sz="230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7" name="Google Shape;39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5475" y="1578522"/>
            <a:ext cx="1007350" cy="10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29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405" name="Google Shape;405;p29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6" name="Google Shape;406;p29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8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407" name="Google Shape;407;p29"/>
          <p:cNvSpPr txBox="1"/>
          <p:nvPr/>
        </p:nvSpPr>
        <p:spPr>
          <a:xfrm>
            <a:off x="1147474" y="250775"/>
            <a:ext cx="3653125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모델 기법 적용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417100" y="1054588"/>
            <a:ext cx="7310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포스터 데이터 추가 </a:t>
            </a:r>
            <a:r>
              <a:rPr lang="ko-KR" sz="3600" b="1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endParaRPr sz="3600" b="1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10" name="Google Shape;410;p29"/>
          <p:cNvGraphicFramePr/>
          <p:nvPr>
            <p:extLst>
              <p:ext uri="{D42A27DB-BD31-4B8C-83A1-F6EECF244321}">
                <p14:modId xmlns:p14="http://schemas.microsoft.com/office/powerpoint/2010/main" val="3072915929"/>
              </p:ext>
            </p:extLst>
          </p:nvPr>
        </p:nvGraphicFramePr>
        <p:xfrm>
          <a:off x="486750" y="1857775"/>
          <a:ext cx="10287000" cy="1584840"/>
        </p:xfrm>
        <a:graphic>
          <a:graphicData uri="http://schemas.openxmlformats.org/drawingml/2006/table">
            <a:tbl>
              <a:tblPr>
                <a:noFill/>
                <a:tableStyleId>{8E43E853-89E6-4314-8416-BC93B6155D5A}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데이터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5% 제거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 forest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920428.0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347226.7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 forest.cv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917545.9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338863.4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Boosting cv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918680.3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320617.9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1" name="Google Shape;411;p29"/>
          <p:cNvSpPr txBox="1"/>
          <p:nvPr/>
        </p:nvSpPr>
        <p:spPr>
          <a:xfrm>
            <a:off x="417100" y="3632213"/>
            <a:ext cx="7310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포스터 데이터 추가 </a:t>
            </a:r>
            <a:r>
              <a:rPr lang="ko-KR" sz="3600" b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endParaRPr sz="3600" b="1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12" name="Google Shape;412;p29"/>
          <p:cNvGraphicFramePr/>
          <p:nvPr>
            <p:extLst>
              <p:ext uri="{D42A27DB-BD31-4B8C-83A1-F6EECF244321}">
                <p14:modId xmlns:p14="http://schemas.microsoft.com/office/powerpoint/2010/main" val="1179551838"/>
              </p:ext>
            </p:extLst>
          </p:nvPr>
        </p:nvGraphicFramePr>
        <p:xfrm>
          <a:off x="486750" y="4342450"/>
          <a:ext cx="10287000" cy="1981050"/>
        </p:xfrm>
        <a:graphic>
          <a:graphicData uri="http://schemas.openxmlformats.org/drawingml/2006/table">
            <a:tbl>
              <a:tblPr>
                <a:noFill/>
                <a:tableStyleId>{8E43E853-89E6-4314-8416-BC93B6155D5A}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데이터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5% 제거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 forest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971692.9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374063.4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 forest.cv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969091.0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370435.7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Boosting cv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927083.0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378158.1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Xg boost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1120370.9</a:t>
                      </a:r>
                      <a:endParaRPr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FFFFF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368980.9</a:t>
                      </a:r>
                      <a:endParaRPr dirty="0">
                        <a:solidFill>
                          <a:srgbClr val="FFFFF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30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420" name="Google Shape;420;p30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21" name="Google Shape;421;p30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8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422" name="Google Shape;422;p30"/>
          <p:cNvSpPr txBox="1"/>
          <p:nvPr/>
        </p:nvSpPr>
        <p:spPr>
          <a:xfrm>
            <a:off x="1222750" y="233191"/>
            <a:ext cx="30441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모델 기법 적용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423" name="Google Shape;42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417100" y="1162800"/>
            <a:ext cx="50499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Boosting CV 변수 중요도</a:t>
            </a:r>
            <a:endParaRPr sz="33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5" name="Google Shape;425;p30"/>
          <p:cNvPicPr preferRelativeResize="0"/>
          <p:nvPr/>
        </p:nvPicPr>
        <p:blipFill rotWithShape="1">
          <a:blip r:embed="rId4">
            <a:alphaModFix/>
          </a:blip>
          <a:srcRect l="20272" t="17693" r="44636" b="5877"/>
          <a:stretch/>
        </p:blipFill>
        <p:spPr>
          <a:xfrm>
            <a:off x="523398" y="2080200"/>
            <a:ext cx="5389152" cy="44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5">
            <a:alphaModFix/>
          </a:blip>
          <a:srcRect l="28537" t="33725" r="39799" b="17831"/>
          <a:stretch/>
        </p:blipFill>
        <p:spPr>
          <a:xfrm>
            <a:off x="6401875" y="2064250"/>
            <a:ext cx="4984675" cy="42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6324500" y="1162800"/>
            <a:ext cx="50499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</a:t>
            </a:r>
            <a:endParaRPr sz="330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28" name="Google Shape;428;p30"/>
          <p:cNvCxnSpPr/>
          <p:nvPr/>
        </p:nvCxnSpPr>
        <p:spPr>
          <a:xfrm>
            <a:off x="6099575" y="1373400"/>
            <a:ext cx="16200" cy="5181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9" name="Google Shape;429;p30"/>
          <p:cNvSpPr txBox="1"/>
          <p:nvPr/>
        </p:nvSpPr>
        <p:spPr>
          <a:xfrm>
            <a:off x="6401875" y="2292775"/>
            <a:ext cx="474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F0000"/>
                </a:solidFill>
              </a:rPr>
              <a:t>V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6401875" y="2509275"/>
            <a:ext cx="474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F0000"/>
                </a:solidFill>
              </a:rPr>
              <a:t>V</a:t>
            </a:r>
            <a:endParaRPr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31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438" name="Google Shape;438;p31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39" name="Google Shape;439;p31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9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440" name="Google Shape;440;p31"/>
          <p:cNvSpPr txBox="1"/>
          <p:nvPr/>
        </p:nvSpPr>
        <p:spPr>
          <a:xfrm>
            <a:off x="940550" y="233191"/>
            <a:ext cx="23130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예측 결과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441" name="Google Shape;44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1"/>
          <p:cNvSpPr txBox="1"/>
          <p:nvPr/>
        </p:nvSpPr>
        <p:spPr>
          <a:xfrm>
            <a:off x="496925" y="1284463"/>
            <a:ext cx="6047700" cy="7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예측 성공한 </a:t>
            </a:r>
            <a:r>
              <a:rPr lang="ko-KR" sz="32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관객수 결과</a:t>
            </a:r>
            <a:endParaRPr sz="32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43" name="Google Shape;443;p31"/>
          <p:cNvGraphicFramePr/>
          <p:nvPr>
            <p:extLst>
              <p:ext uri="{D42A27DB-BD31-4B8C-83A1-F6EECF244321}">
                <p14:modId xmlns:p14="http://schemas.microsoft.com/office/powerpoint/2010/main" val="3099189768"/>
              </p:ext>
            </p:extLst>
          </p:nvPr>
        </p:nvGraphicFramePr>
        <p:xfrm>
          <a:off x="1016925" y="2210350"/>
          <a:ext cx="10287000" cy="3792100"/>
        </p:xfrm>
        <a:graphic>
          <a:graphicData uri="http://schemas.openxmlformats.org/drawingml/2006/table">
            <a:tbl>
              <a:tblPr>
                <a:noFill/>
                <a:tableStyleId>{8E43E853-89E6-4314-8416-BC93B6155D5A}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6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명</a:t>
                      </a:r>
                      <a:endParaRPr sz="1600" b="1"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실제 관객수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관객수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차이 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(실제-예측)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9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배트맨</a:t>
                      </a: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 슈퍼맨: </a:t>
                      </a:r>
                      <a:r>
                        <a:rPr lang="ko-KR" dirty="0" err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저스티스의</a:t>
                      </a: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시작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2,256,913명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2,106,290.827명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150,622.173명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9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미씽: 사라진 여자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1,153,109명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1,084,204.394명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68,904.606명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9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수어사이드 스쿼드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1,898,220명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1,709,291.689명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188,928.311명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9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궁합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1,340,117명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1,375,602.752명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-35,485.752명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0"/>
            <a:ext cx="12192000" cy="946484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321959" y="219275"/>
            <a:ext cx="618590" cy="582830"/>
            <a:chOff x="321959" y="219275"/>
            <a:chExt cx="618590" cy="582830"/>
          </a:xfrm>
        </p:grpSpPr>
        <p:cxnSp>
          <p:nvCxnSpPr>
            <p:cNvPr id="104" name="Google Shape;104;p14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05" name="Google Shape;105;p14"/>
            <p:cNvSpPr txBox="1"/>
            <p:nvPr/>
          </p:nvSpPr>
          <p:spPr>
            <a:xfrm>
              <a:off x="321959" y="240881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★</a:t>
              </a:r>
              <a:endPara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548602" y="240881"/>
            <a:ext cx="34645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4조 소개</a:t>
            </a:r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0" y="943430"/>
            <a:ext cx="12192000" cy="2773376"/>
            <a:chOff x="0" y="943430"/>
            <a:chExt cx="14260218" cy="2773376"/>
          </a:xfrm>
        </p:grpSpPr>
        <p:pic>
          <p:nvPicPr>
            <p:cNvPr id="108" name="Google Shape;108;p14"/>
            <p:cNvPicPr preferRelativeResize="0"/>
            <p:nvPr/>
          </p:nvPicPr>
          <p:blipFill rotWithShape="1">
            <a:blip r:embed="rId3">
              <a:alphaModFix/>
            </a:blip>
            <a:srcRect l="12720" t="8850" b="7939"/>
            <a:stretch/>
          </p:blipFill>
          <p:spPr>
            <a:xfrm>
              <a:off x="0" y="955654"/>
              <a:ext cx="3767359" cy="2761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 rotWithShape="1">
            <a:blip r:embed="rId3">
              <a:alphaModFix/>
            </a:blip>
            <a:srcRect l="12720" t="8480" b="7940"/>
            <a:stretch/>
          </p:blipFill>
          <p:spPr>
            <a:xfrm>
              <a:off x="3767359" y="943430"/>
              <a:ext cx="3767359" cy="27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4"/>
            <p:cNvPicPr preferRelativeResize="0"/>
            <p:nvPr/>
          </p:nvPicPr>
          <p:blipFill rotWithShape="1">
            <a:blip r:embed="rId3">
              <a:alphaModFix/>
            </a:blip>
            <a:srcRect l="12720" t="8480" b="7940"/>
            <a:stretch/>
          </p:blipFill>
          <p:spPr>
            <a:xfrm>
              <a:off x="7534718" y="943430"/>
              <a:ext cx="3767359" cy="277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4"/>
            <p:cNvPicPr preferRelativeResize="0"/>
            <p:nvPr/>
          </p:nvPicPr>
          <p:blipFill rotWithShape="1">
            <a:blip r:embed="rId3">
              <a:alphaModFix/>
            </a:blip>
            <a:srcRect l="12720" t="8480" r="18749" b="7940"/>
            <a:stretch/>
          </p:blipFill>
          <p:spPr>
            <a:xfrm>
              <a:off x="11302077" y="943430"/>
              <a:ext cx="2958141" cy="2773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4"/>
          <p:cNvSpPr/>
          <p:nvPr/>
        </p:nvSpPr>
        <p:spPr>
          <a:xfrm>
            <a:off x="6336601" y="4765308"/>
            <a:ext cx="1524306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전처리, 분석 결과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시각화,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방향성 제고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99847"/>
            <a:ext cx="2664302" cy="1871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96400" y="1381125"/>
            <a:ext cx="31356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8400" y="1407600"/>
            <a:ext cx="31320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4000" y="1386000"/>
            <a:ext cx="304920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482058" y="4021432"/>
            <a:ext cx="978300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황상두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2531680" y="4021432"/>
            <a:ext cx="935852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황승주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4606755" y="4021432"/>
            <a:ext cx="978300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최준문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6585556" y="4021432"/>
            <a:ext cx="1026396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송보영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52444" y="4765308"/>
            <a:ext cx="1637528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총괄,</a:t>
            </a:r>
            <a:endParaRPr sz="15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수집 및 머신러닝 알고리즘 설계</a:t>
            </a:r>
            <a:endParaRPr sz="15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180842" y="4765308"/>
            <a:ext cx="1705429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전반적인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수집 및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전처리,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 모델 설정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4277141" y="4765308"/>
            <a:ext cx="1637528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수집,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 전처리,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변수 정의 및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기준 설정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8319678" y="4765308"/>
            <a:ext cx="1637528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타당성 검증을 위한 논문 및 보고서 분석 정리, PPT 제작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10348076" y="4765308"/>
            <a:ext cx="1637528" cy="1628078"/>
          </a:xfrm>
          <a:prstGeom prst="roundRect">
            <a:avLst>
              <a:gd name="adj" fmla="val 16667"/>
            </a:avLst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논문, 보고서 검색,변수 기준 설정, PPT 제작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8625244" y="4017734"/>
            <a:ext cx="1026396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유소연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10652141" y="4017734"/>
            <a:ext cx="1026396" cy="4382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이정현</a:t>
            </a:r>
            <a:endParaRPr sz="14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32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451" name="Google Shape;451;p32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52" name="Google Shape;452;p32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9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453" name="Google Shape;453;p32"/>
          <p:cNvSpPr txBox="1"/>
          <p:nvPr/>
        </p:nvSpPr>
        <p:spPr>
          <a:xfrm>
            <a:off x="940550" y="215607"/>
            <a:ext cx="23130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예측 결과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454" name="Google Shape;4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/>
          <p:cNvSpPr txBox="1"/>
          <p:nvPr/>
        </p:nvSpPr>
        <p:spPr>
          <a:xfrm>
            <a:off x="488133" y="1282430"/>
            <a:ext cx="6047700" cy="63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예측하지 못한 영화 관객수 결과</a:t>
            </a:r>
            <a:endParaRPr sz="32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56" name="Google Shape;456;p32"/>
          <p:cNvGraphicFramePr/>
          <p:nvPr>
            <p:extLst>
              <p:ext uri="{D42A27DB-BD31-4B8C-83A1-F6EECF244321}">
                <p14:modId xmlns:p14="http://schemas.microsoft.com/office/powerpoint/2010/main" val="3321200841"/>
              </p:ext>
            </p:extLst>
          </p:nvPr>
        </p:nvGraphicFramePr>
        <p:xfrm>
          <a:off x="940550" y="2362050"/>
          <a:ext cx="10287000" cy="3311000"/>
        </p:xfrm>
        <a:graphic>
          <a:graphicData uri="http://schemas.openxmlformats.org/drawingml/2006/table">
            <a:tbl>
              <a:tblPr>
                <a:noFill/>
                <a:tableStyleId>{8E43E853-89E6-4314-8416-BC93B6155D5A}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명</a:t>
                      </a:r>
                      <a:endParaRPr sz="1600" b="1"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실제 관객수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관객수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예측 차이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(실제 - 예측)</a:t>
                      </a:r>
                      <a:endParaRPr sz="1600" b="1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스물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3044811 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1637220.592 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1407590.408 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탐정:리턴즈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3152872 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1961261.489 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1191610.511 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곤지암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2675559 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1603818.187 명</a:t>
                      </a:r>
                      <a:endParaRPr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rgbClr val="EFEFEF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1071740.813 명</a:t>
                      </a:r>
                      <a:endParaRPr dirty="0">
                        <a:solidFill>
                          <a:srgbClr val="EFEFEF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/>
          <p:nvPr/>
        </p:nvSpPr>
        <p:spPr>
          <a:xfrm>
            <a:off x="0" y="0"/>
            <a:ext cx="12192000" cy="9465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33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464" name="Google Shape;464;p33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65" name="Google Shape;465;p33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9</a:t>
              </a:r>
              <a:endParaRPr sz="3200" b="1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466" name="Google Shape;466;p33"/>
          <p:cNvSpPr txBox="1"/>
          <p:nvPr/>
        </p:nvSpPr>
        <p:spPr>
          <a:xfrm>
            <a:off x="1094550" y="250775"/>
            <a:ext cx="12648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결론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10112" y="2321167"/>
            <a:ext cx="381386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2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영향력 있는 추가 변수</a:t>
            </a:r>
            <a:endParaRPr lang="en-US" altLang="ko-KR" sz="28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 </a:t>
            </a:r>
            <a:r>
              <a:rPr lang="ko-KR" altLang="en-US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</a:t>
            </a:r>
            <a:r>
              <a:rPr lang="en-US" altLang="ko-KR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500" dirty="0" err="1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경쟁작</a:t>
            </a:r>
            <a:r>
              <a:rPr lang="ko-KR" altLang="en-US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</a:t>
            </a:r>
            <a:endParaRPr lang="en-US" altLang="ko-KR" sz="2500" dirty="0" smtClean="0">
              <a:solidFill>
                <a:srgbClr val="FFFF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0112" y="3798277"/>
            <a:ext cx="37144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 </a:t>
            </a:r>
            <a:r>
              <a:rPr lang="ko-KR" altLang="en-US" sz="25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영향력이 적은 추가 변수</a:t>
            </a:r>
            <a:endParaRPr lang="en-US" altLang="ko-KR" sz="2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 </a:t>
            </a:r>
            <a:r>
              <a:rPr lang="ko-KR" altLang="en-US" sz="2500" dirty="0" smtClean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포스터</a:t>
            </a:r>
            <a:endParaRPr lang="en-US" altLang="ko-KR" sz="2500" dirty="0">
              <a:solidFill>
                <a:srgbClr val="FFFF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411" y="0"/>
            <a:ext cx="122194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4"/>
          <p:cNvSpPr txBox="1"/>
          <p:nvPr/>
        </p:nvSpPr>
        <p:spPr>
          <a:xfrm>
            <a:off x="1657350" y="3167390"/>
            <a:ext cx="8877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질문 받겠습니다.</a:t>
            </a:r>
            <a:endParaRPr sz="2800" b="0" i="0" u="none" strike="noStrike" cap="none" dirty="0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960664" y="3690610"/>
            <a:ext cx="88773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“질문자는 진실의 방으로＂</a:t>
            </a:r>
            <a:endParaRPr sz="2000" b="0" i="0" u="none" strike="noStrike" cap="none" dirty="0">
              <a:solidFill>
                <a:schemeClr val="lt1"/>
              </a:solidFill>
              <a:latin typeface="a파도소리" panose="02020600000000000000" pitchFamily="18" charset="-127"/>
              <a:ea typeface="a파도소리" panose="02020600000000000000" pitchFamily="18" charset="-127"/>
              <a:sym typeface="Arial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72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0" y="109875"/>
            <a:ext cx="12192000" cy="71508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15"/>
          <p:cNvGrpSpPr/>
          <p:nvPr/>
        </p:nvGrpSpPr>
        <p:grpSpPr>
          <a:xfrm>
            <a:off x="775860" y="2358834"/>
            <a:ext cx="1719325" cy="1994417"/>
            <a:chOff x="775860" y="2358834"/>
            <a:chExt cx="1719325" cy="1994417"/>
          </a:xfrm>
        </p:grpSpPr>
        <p:sp>
          <p:nvSpPr>
            <p:cNvPr id="136" name="Google Shape;136;p15"/>
            <p:cNvSpPr/>
            <p:nvPr/>
          </p:nvSpPr>
          <p:spPr>
            <a:xfrm rot="5400000">
              <a:off x="638314" y="2496380"/>
              <a:ext cx="1994417" cy="171932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accent3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1090135" y="3032876"/>
              <a:ext cx="11439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 i="0" u="none" strike="noStrike" cap="none" dirty="0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sym typeface="Arial"/>
                </a:rPr>
                <a:t>목차</a:t>
              </a:r>
              <a:endParaRPr sz="3600" b="1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cxnSp>
        <p:nvCxnSpPr>
          <p:cNvPr id="138" name="Google Shape;138;p15"/>
          <p:cNvCxnSpPr/>
          <p:nvPr/>
        </p:nvCxnSpPr>
        <p:spPr>
          <a:xfrm>
            <a:off x="3027680" y="335280"/>
            <a:ext cx="0" cy="602488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9" name="Google Shape;139;p15"/>
          <p:cNvSpPr txBox="1"/>
          <p:nvPr/>
        </p:nvSpPr>
        <p:spPr>
          <a:xfrm>
            <a:off x="4486201" y="1006800"/>
            <a:ext cx="25341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배경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0" name="Google Shape;140;p15"/>
          <p:cNvGrpSpPr/>
          <p:nvPr/>
        </p:nvGrpSpPr>
        <p:grpSpPr>
          <a:xfrm>
            <a:off x="3712576" y="1006800"/>
            <a:ext cx="523455" cy="582830"/>
            <a:chOff x="417094" y="219275"/>
            <a:chExt cx="523455" cy="582830"/>
          </a:xfrm>
        </p:grpSpPr>
        <p:cxnSp>
          <p:nvCxnSpPr>
            <p:cNvPr id="141" name="Google Shape;141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42" name="Google Shape;142;p15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1</a:t>
              </a:r>
              <a:endParaRPr sz="2800" b="1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43" name="Google Shape;143;p15"/>
          <p:cNvSpPr txBox="1"/>
          <p:nvPr/>
        </p:nvSpPr>
        <p:spPr>
          <a:xfrm>
            <a:off x="8439456" y="1518375"/>
            <a:ext cx="24675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목표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4" name="Google Shape;144;p15"/>
          <p:cNvGrpSpPr/>
          <p:nvPr/>
        </p:nvGrpSpPr>
        <p:grpSpPr>
          <a:xfrm>
            <a:off x="7751757" y="1518375"/>
            <a:ext cx="523455" cy="582830"/>
            <a:chOff x="417094" y="219275"/>
            <a:chExt cx="523455" cy="582830"/>
          </a:xfrm>
        </p:grpSpPr>
        <p:cxnSp>
          <p:nvCxnSpPr>
            <p:cNvPr id="145" name="Google Shape;145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46" name="Google Shape;146;p15"/>
            <p:cNvSpPr txBox="1"/>
            <p:nvPr/>
          </p:nvSpPr>
          <p:spPr>
            <a:xfrm>
              <a:off x="417094" y="222608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2</a:t>
              </a:r>
              <a:endParaRPr sz="2800" b="1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3699434" y="2214167"/>
            <a:ext cx="551136" cy="582830"/>
            <a:chOff x="434678" y="219275"/>
            <a:chExt cx="551136" cy="582830"/>
          </a:xfrm>
        </p:grpSpPr>
        <p:cxnSp>
          <p:nvCxnSpPr>
            <p:cNvPr id="148" name="Google Shape;148;p15"/>
            <p:cNvCxnSpPr/>
            <p:nvPr/>
          </p:nvCxnSpPr>
          <p:spPr>
            <a:xfrm>
              <a:off x="985814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49" name="Google Shape;149;p15"/>
            <p:cNvSpPr txBox="1"/>
            <p:nvPr/>
          </p:nvSpPr>
          <p:spPr>
            <a:xfrm>
              <a:off x="434678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3</a:t>
              </a:r>
              <a:endParaRPr sz="28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50" name="Google Shape;150;p15"/>
          <p:cNvSpPr txBox="1"/>
          <p:nvPr/>
        </p:nvSpPr>
        <p:spPr>
          <a:xfrm>
            <a:off x="4486199" y="2241612"/>
            <a:ext cx="25341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일정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1" name="Google Shape;151;p15"/>
          <p:cNvGrpSpPr/>
          <p:nvPr/>
        </p:nvGrpSpPr>
        <p:grpSpPr>
          <a:xfrm>
            <a:off x="7771705" y="2732886"/>
            <a:ext cx="532509" cy="582830"/>
            <a:chOff x="389934" y="219275"/>
            <a:chExt cx="532509" cy="582830"/>
          </a:xfrm>
        </p:grpSpPr>
        <p:cxnSp>
          <p:nvCxnSpPr>
            <p:cNvPr id="152" name="Google Shape;152;p15"/>
            <p:cNvCxnSpPr/>
            <p:nvPr/>
          </p:nvCxnSpPr>
          <p:spPr>
            <a:xfrm>
              <a:off x="922443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53" name="Google Shape;153;p15"/>
            <p:cNvSpPr txBox="1"/>
            <p:nvPr/>
          </p:nvSpPr>
          <p:spPr>
            <a:xfrm>
              <a:off x="389934" y="222607"/>
              <a:ext cx="401053" cy="519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4</a:t>
              </a:r>
              <a:endParaRPr sz="2800" b="1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54" name="Google Shape;154;p15"/>
          <p:cNvSpPr txBox="1"/>
          <p:nvPr/>
        </p:nvSpPr>
        <p:spPr>
          <a:xfrm>
            <a:off x="8393725" y="2767425"/>
            <a:ext cx="229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3763497" y="3455770"/>
            <a:ext cx="523455" cy="582830"/>
            <a:chOff x="417094" y="219275"/>
            <a:chExt cx="523455" cy="582830"/>
          </a:xfrm>
        </p:grpSpPr>
        <p:cxnSp>
          <p:nvCxnSpPr>
            <p:cNvPr id="156" name="Google Shape;156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57" name="Google Shape;157;p15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5</a:t>
              </a:r>
              <a:endParaRPr sz="2800" b="1" i="0" u="none" strike="noStrike" cap="none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58" name="Google Shape;158;p15"/>
          <p:cNvSpPr txBox="1"/>
          <p:nvPr/>
        </p:nvSpPr>
        <p:spPr>
          <a:xfrm>
            <a:off x="4504300" y="3492525"/>
            <a:ext cx="25341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sz="2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7768552" y="4038600"/>
            <a:ext cx="550614" cy="582830"/>
            <a:chOff x="389935" y="219275"/>
            <a:chExt cx="550614" cy="582830"/>
          </a:xfrm>
        </p:grpSpPr>
        <p:cxnSp>
          <p:nvCxnSpPr>
            <p:cNvPr id="160" name="Google Shape;160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61" name="Google Shape;161;p15"/>
            <p:cNvSpPr txBox="1"/>
            <p:nvPr/>
          </p:nvSpPr>
          <p:spPr>
            <a:xfrm>
              <a:off x="389935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6</a:t>
              </a:r>
              <a:endParaRPr sz="2800" b="1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62" name="Google Shape;162;p15"/>
          <p:cNvSpPr txBox="1"/>
          <p:nvPr/>
        </p:nvSpPr>
        <p:spPr>
          <a:xfrm>
            <a:off x="8455325" y="4070875"/>
            <a:ext cx="2675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활용 변수</a:t>
            </a:r>
            <a:endParaRPr sz="2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63" name="Google Shape;163;p15"/>
          <p:cNvGrpSpPr/>
          <p:nvPr/>
        </p:nvGrpSpPr>
        <p:grpSpPr>
          <a:xfrm>
            <a:off x="3732771" y="4682438"/>
            <a:ext cx="523455" cy="582830"/>
            <a:chOff x="417094" y="219275"/>
            <a:chExt cx="523455" cy="582830"/>
          </a:xfrm>
        </p:grpSpPr>
        <p:cxnSp>
          <p:nvCxnSpPr>
            <p:cNvPr id="164" name="Google Shape;164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65" name="Google Shape;165;p15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7</a:t>
              </a:r>
              <a:endParaRPr sz="2800" b="1" i="0" u="none" strike="noStrike" cap="none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166" name="Google Shape;166;p15"/>
          <p:cNvSpPr txBox="1"/>
          <p:nvPr/>
        </p:nvSpPr>
        <p:spPr>
          <a:xfrm>
            <a:off x="4521225" y="4719050"/>
            <a:ext cx="25341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8522057" y="5222577"/>
            <a:ext cx="27741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기법 적용</a:t>
            </a:r>
            <a:endParaRPr sz="2800" b="0" i="0" u="none" strike="noStrike" cap="none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68" name="Google Shape;168;p15"/>
          <p:cNvGrpSpPr/>
          <p:nvPr/>
        </p:nvGrpSpPr>
        <p:grpSpPr>
          <a:xfrm>
            <a:off x="7783510" y="5208594"/>
            <a:ext cx="532508" cy="582830"/>
            <a:chOff x="398988" y="210222"/>
            <a:chExt cx="532508" cy="582830"/>
          </a:xfrm>
        </p:grpSpPr>
        <p:cxnSp>
          <p:nvCxnSpPr>
            <p:cNvPr id="169" name="Google Shape;169;p15"/>
            <p:cNvCxnSpPr/>
            <p:nvPr/>
          </p:nvCxnSpPr>
          <p:spPr>
            <a:xfrm>
              <a:off x="931496" y="210222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70" name="Google Shape;170;p15"/>
            <p:cNvSpPr txBox="1"/>
            <p:nvPr/>
          </p:nvSpPr>
          <p:spPr>
            <a:xfrm>
              <a:off x="398988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8</a:t>
              </a: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71" name="Google Shape;171;p15"/>
          <p:cNvSpPr txBox="1"/>
          <p:nvPr/>
        </p:nvSpPr>
        <p:spPr>
          <a:xfrm>
            <a:off x="4521225" y="5807975"/>
            <a:ext cx="25341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 결과</a:t>
            </a: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2" name="Google Shape;172;p15"/>
          <p:cNvGrpSpPr/>
          <p:nvPr/>
        </p:nvGrpSpPr>
        <p:grpSpPr>
          <a:xfrm>
            <a:off x="3792993" y="5801437"/>
            <a:ext cx="523455" cy="582830"/>
            <a:chOff x="417094" y="219275"/>
            <a:chExt cx="523455" cy="582830"/>
          </a:xfrm>
        </p:grpSpPr>
        <p:cxnSp>
          <p:nvCxnSpPr>
            <p:cNvPr id="173" name="Google Shape;173;p15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74" name="Google Shape;174;p15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9</a:t>
              </a: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2575" y="45070"/>
            <a:ext cx="2922013" cy="1385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/>
          <p:nvPr/>
        </p:nvSpPr>
        <p:spPr>
          <a:xfrm>
            <a:off x="-9728" y="1101289"/>
            <a:ext cx="12192000" cy="47892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8242573" y="2220658"/>
            <a:ext cx="3464560" cy="51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8222253" y="3622738"/>
            <a:ext cx="3464560" cy="51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6"/>
          <p:cNvGrpSpPr/>
          <p:nvPr/>
        </p:nvGrpSpPr>
        <p:grpSpPr>
          <a:xfrm>
            <a:off x="417094" y="219275"/>
            <a:ext cx="523455" cy="588109"/>
            <a:chOff x="417094" y="219275"/>
            <a:chExt cx="523455" cy="588109"/>
          </a:xfrm>
        </p:grpSpPr>
        <p:cxnSp>
          <p:nvCxnSpPr>
            <p:cNvPr id="202" name="Google Shape;202;p16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3" name="Google Shape;203;p16"/>
            <p:cNvSpPr txBox="1"/>
            <p:nvPr/>
          </p:nvSpPr>
          <p:spPr>
            <a:xfrm>
              <a:off x="417094" y="222609"/>
              <a:ext cx="40105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i="0" u="none" strike="noStrike" cap="none" dirty="0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sym typeface="Arial"/>
                </a:rPr>
                <a:t>1</a:t>
              </a:r>
              <a:endParaRPr sz="3200" b="1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204" name="Google Shape;204;p16"/>
          <p:cNvSpPr txBox="1"/>
          <p:nvPr/>
        </p:nvSpPr>
        <p:spPr>
          <a:xfrm>
            <a:off x="1062950" y="219275"/>
            <a:ext cx="2905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프로젝트 배경</a:t>
            </a:r>
            <a:endParaRPr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8249920" y="1403353"/>
            <a:ext cx="3464560" cy="29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7017888" y="1916847"/>
            <a:ext cx="2684275" cy="2502051"/>
            <a:chOff x="6893125" y="1403350"/>
            <a:chExt cx="2684275" cy="2502051"/>
          </a:xfrm>
        </p:grpSpPr>
        <p:pic>
          <p:nvPicPr>
            <p:cNvPr id="207" name="Google Shape;207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900001">
              <a:off x="7134703" y="1551753"/>
              <a:ext cx="1417095" cy="2053344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900005">
              <a:off x="7795410" y="1582209"/>
              <a:ext cx="1528210" cy="2162265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209" name="Google Shape;20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/>
          <p:nvPr/>
        </p:nvSpPr>
        <p:spPr>
          <a:xfrm>
            <a:off x="5123888" y="2675700"/>
            <a:ext cx="1506600" cy="1506600"/>
          </a:xfrm>
          <a:prstGeom prst="mathPlus">
            <a:avLst>
              <a:gd name="adj1" fmla="val 23520"/>
            </a:avLst>
          </a:prstGeom>
          <a:solidFill>
            <a:srgbClr val="F3F3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9944699" y="3096472"/>
            <a:ext cx="1729500" cy="1559088"/>
            <a:chOff x="9824750" y="2441313"/>
            <a:chExt cx="1729500" cy="1559088"/>
          </a:xfrm>
        </p:grpSpPr>
        <p:pic>
          <p:nvPicPr>
            <p:cNvPr id="212" name="Google Shape;2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824750" y="244131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35050" y="27812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6"/>
          <p:cNvSpPr txBox="1"/>
          <p:nvPr/>
        </p:nvSpPr>
        <p:spPr>
          <a:xfrm>
            <a:off x="1548288" y="5169650"/>
            <a:ext cx="1822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변수</a:t>
            </a:r>
            <a:endParaRPr sz="3000" b="1" dirty="0">
              <a:solidFill>
                <a:srgbClr val="D9D9D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8595328" y="5169650"/>
            <a:ext cx="2227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D9D9D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변수</a:t>
            </a:r>
            <a:endParaRPr sz="3000" b="1">
              <a:solidFill>
                <a:srgbClr val="D9D9D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87512"/>
            <a:ext cx="4569200" cy="45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선정 이유</a:t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0" y="0"/>
            <a:ext cx="8197516" cy="68580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17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224" name="Google Shape;224;p17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25" name="Google Shape;225;p17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sym typeface="Arial"/>
                </a:rPr>
                <a:t>2</a:t>
              </a:r>
              <a:endParaRPr sz="28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3112168"/>
            <a:ext cx="3425337" cy="374583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7"/>
          <p:cNvSpPr txBox="1"/>
          <p:nvPr/>
        </p:nvSpPr>
        <p:spPr>
          <a:xfrm>
            <a:off x="1157904" y="190144"/>
            <a:ext cx="35349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프로젝트 </a:t>
            </a: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목표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666875" y="1606901"/>
            <a:ext cx="6268800" cy="43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endParaRPr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인터넷에서 데이터 수집 후, 다양한 변수들을 적용하여 영화의 </a:t>
            </a:r>
            <a:r>
              <a:rPr lang="ko-KR" sz="1800" b="0" i="0" u="none" strike="noStrike" cap="none" dirty="0" smtClean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흥행</a:t>
            </a: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800" b="0" i="0" u="none" strike="noStrike" cap="none" dirty="0" smtClean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요인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분석</a:t>
            </a:r>
            <a:endParaRPr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선행연구의 한계점</a:t>
            </a:r>
            <a:endParaRPr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모든 변수들을 적용하기엔 아직 무리가 있고,</a:t>
            </a:r>
            <a:endParaRPr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변수의 기준이 모호하다</a:t>
            </a: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앞으로</a:t>
            </a:r>
            <a:r>
              <a:rPr lang="ko-KR" sz="2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방향성</a:t>
            </a:r>
            <a:endParaRPr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영화의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흥행요소를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분석하여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기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존의 요인들에</a:t>
            </a: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요인들을 더해 정확성과 </a:t>
            </a:r>
            <a:r>
              <a:rPr lang="ko-KR" sz="18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예측률을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상승시킨다</a:t>
            </a:r>
            <a:endParaRPr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600" y="4467305"/>
            <a:ext cx="1035545" cy="103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285" y="3090442"/>
            <a:ext cx="820008" cy="82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754" y="1516376"/>
            <a:ext cx="1017229" cy="101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/>
          <p:nvPr/>
        </p:nvSpPr>
        <p:spPr>
          <a:xfrm>
            <a:off x="0" y="1095970"/>
            <a:ext cx="12192000" cy="50229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8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240" name="Google Shape;240;p18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41" name="Google Shape;241;p18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dirty="0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3</a:t>
              </a:r>
              <a:endParaRPr sz="3200" b="1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242" name="Google Shape;242;p18"/>
          <p:cNvSpPr txBox="1"/>
          <p:nvPr/>
        </p:nvSpPr>
        <p:spPr>
          <a:xfrm>
            <a:off x="1240250" y="249075"/>
            <a:ext cx="3271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 dirty="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rPr>
              <a:t>프로젝트 일정</a:t>
            </a:r>
            <a:endParaRPr sz="3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84" y="1049950"/>
            <a:ext cx="9687342" cy="5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/>
          <p:nvPr/>
        </p:nvSpPr>
        <p:spPr>
          <a:xfrm>
            <a:off x="-9728" y="1101289"/>
            <a:ext cx="12192000" cy="4789236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19"/>
          <p:cNvGrpSpPr/>
          <p:nvPr/>
        </p:nvGrpSpPr>
        <p:grpSpPr>
          <a:xfrm>
            <a:off x="417094" y="219275"/>
            <a:ext cx="523455" cy="582830"/>
            <a:chOff x="417094" y="219275"/>
            <a:chExt cx="523455" cy="582830"/>
          </a:xfrm>
        </p:grpSpPr>
        <p:cxnSp>
          <p:nvCxnSpPr>
            <p:cNvPr id="252" name="Google Shape;252;p19"/>
            <p:cNvCxnSpPr/>
            <p:nvPr/>
          </p:nvCxnSpPr>
          <p:spPr>
            <a:xfrm>
              <a:off x="940549" y="219275"/>
              <a:ext cx="0" cy="58283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53" name="Google Shape;253;p19"/>
            <p:cNvSpPr txBox="1"/>
            <p:nvPr/>
          </p:nvSpPr>
          <p:spPr>
            <a:xfrm>
              <a:off x="417094" y="222609"/>
              <a:ext cx="40105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 i="0" u="none" strike="noStrike" cap="none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  <a:sym typeface="Arial"/>
                </a:rPr>
                <a:t>4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254" name="Google Shape;254;p19"/>
          <p:cNvSpPr txBox="1"/>
          <p:nvPr/>
        </p:nvSpPr>
        <p:spPr>
          <a:xfrm>
            <a:off x="1223201" y="249088"/>
            <a:ext cx="265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데이터 수집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pic>
        <p:nvPicPr>
          <p:cNvPr id="255" name="Google Shape;2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6757012" y="1308066"/>
            <a:ext cx="3956100" cy="2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영화진흥위원회</a:t>
            </a:r>
            <a:endParaRPr sz="24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최근 4년간 국내에서</a:t>
            </a:r>
            <a:endParaRPr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개봉한 영화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포스터 정보</a:t>
            </a:r>
            <a:endParaRPr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영화진흥위원회</a:t>
            </a:r>
            <a:r>
              <a:rPr lang="ko-KR" sz="2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4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 API</a:t>
            </a:r>
            <a:endParaRPr sz="24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일별 박스오피스, </a:t>
            </a:r>
            <a:r>
              <a:rPr lang="ko-KR" sz="18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영화&amp;영화사&amp;영화인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상세정보</a:t>
            </a: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NAVER</a:t>
            </a:r>
            <a:endParaRPr sz="2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기사수</a:t>
            </a: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18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endParaRPr sz="2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데이터 </a:t>
            </a:r>
            <a:r>
              <a:rPr lang="ko-KR" sz="18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sz="18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7" name="Google Shape;2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50" y="1446025"/>
            <a:ext cx="4851026" cy="12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 rotWithShape="1">
          <a:blip r:embed="rId5">
            <a:alphaModFix/>
          </a:blip>
          <a:srcRect l="2117" r="66918" b="92107"/>
          <a:stretch/>
        </p:blipFill>
        <p:spPr>
          <a:xfrm>
            <a:off x="674750" y="2658750"/>
            <a:ext cx="5139499" cy="7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450" y="3528725"/>
            <a:ext cx="2417024" cy="1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225" y="4525390"/>
            <a:ext cx="2922024" cy="109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-9728" y="1101289"/>
            <a:ext cx="12192000" cy="47892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0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269" name="Google Shape;269;p20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70" name="Google Shape;270;p20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</a:rPr>
                <a:t>5</a:t>
              </a:r>
              <a:endPara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0"/>
          <p:cNvSpPr txBox="1"/>
          <p:nvPr/>
        </p:nvSpPr>
        <p:spPr>
          <a:xfrm>
            <a:off x="1223200" y="249100"/>
            <a:ext cx="283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</a:rPr>
              <a:t>데이터 전처리</a:t>
            </a:r>
            <a:endParaRPr sz="3200"/>
          </a:p>
        </p:txBody>
      </p:sp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322000"/>
            <a:ext cx="7512724" cy="43478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p20"/>
          <p:cNvSpPr txBox="1"/>
          <p:nvPr/>
        </p:nvSpPr>
        <p:spPr>
          <a:xfrm>
            <a:off x="8138600" y="2291338"/>
            <a:ext cx="38904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Char char="●"/>
            </a:pPr>
            <a:r>
              <a:rPr lang="ko-KR" sz="1600" b="1" dirty="0">
                <a:solidFill>
                  <a:srgbClr val="F3F3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 수 5000명 이상 &amp; 개봉일 기준 2014년 이후의 데이터 </a:t>
            </a:r>
            <a:r>
              <a:rPr lang="ko-KR" sz="1600" b="1" dirty="0" err="1">
                <a:solidFill>
                  <a:srgbClr val="F3F3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sz="1600" b="1" dirty="0">
              <a:solidFill>
                <a:srgbClr val="F3F3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F3F3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⇒ 총 1393개의 영화 데이터</a:t>
            </a:r>
            <a:endParaRPr dirty="0">
              <a:solidFill>
                <a:srgbClr val="F3F3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ko-KR" sz="1600" b="1" dirty="0" err="1">
                <a:solidFill>
                  <a:srgbClr val="F3F3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명목형</a:t>
            </a:r>
            <a:r>
              <a:rPr lang="ko-KR" sz="1600" b="1" dirty="0">
                <a:solidFill>
                  <a:srgbClr val="F3F3F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더미 변수 처리</a:t>
            </a:r>
            <a:endParaRPr sz="1600" b="1" dirty="0">
              <a:solidFill>
                <a:srgbClr val="F3F3F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F3F3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⇒ 장르, 국적, 상영시간, 등급,</a:t>
            </a:r>
            <a:endParaRPr dirty="0">
              <a:solidFill>
                <a:srgbClr val="F3F3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F3F3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배급사, 기사 수 등</a:t>
            </a:r>
            <a:endParaRPr dirty="0">
              <a:solidFill>
                <a:srgbClr val="F3F3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F3F3F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⇒ 회귀 분석 사용하기 위함</a:t>
            </a:r>
            <a:endParaRPr sz="1600" dirty="0">
              <a:solidFill>
                <a:srgbClr val="F3F3F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/>
          <p:nvPr/>
        </p:nvSpPr>
        <p:spPr>
          <a:xfrm>
            <a:off x="-17920" y="1061395"/>
            <a:ext cx="12192000" cy="4789200"/>
          </a:xfrm>
          <a:prstGeom prst="rect">
            <a:avLst/>
          </a:prstGeom>
          <a:solidFill>
            <a:schemeClr val="accent3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7503250" y="4856700"/>
            <a:ext cx="3064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 후의 날씨 및 기온</a:t>
            </a:r>
            <a:endParaRPr sz="22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1749525" y="4912650"/>
            <a:ext cx="2444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포스터</a:t>
            </a:r>
            <a:endParaRPr sz="2200" b="1" i="0" u="none" strike="noStrike" cap="none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575" y="-335930"/>
            <a:ext cx="2922013" cy="1385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1"/>
          <p:cNvGrpSpPr/>
          <p:nvPr/>
        </p:nvGrpSpPr>
        <p:grpSpPr>
          <a:xfrm>
            <a:off x="417094" y="219275"/>
            <a:ext cx="523455" cy="582900"/>
            <a:chOff x="417094" y="219275"/>
            <a:chExt cx="523455" cy="582900"/>
          </a:xfrm>
        </p:grpSpPr>
        <p:cxnSp>
          <p:nvCxnSpPr>
            <p:cNvPr id="284" name="Google Shape;284;p21"/>
            <p:cNvCxnSpPr/>
            <p:nvPr/>
          </p:nvCxnSpPr>
          <p:spPr>
            <a:xfrm>
              <a:off x="940549" y="219275"/>
              <a:ext cx="0" cy="582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85" name="Google Shape;285;p21"/>
            <p:cNvSpPr txBox="1"/>
            <p:nvPr/>
          </p:nvSpPr>
          <p:spPr>
            <a:xfrm>
              <a:off x="417094" y="222609"/>
              <a:ext cx="401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파도소리" panose="02020600000000000000" pitchFamily="18" charset="-127"/>
                  <a:ea typeface="a파도소리" panose="02020600000000000000" pitchFamily="18" charset="-127"/>
                </a:rPr>
                <a:t>6</a:t>
              </a:r>
              <a:endParaRPr sz="3200" b="1" i="0" u="none" strike="noStrike" cap="none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  <a:sym typeface="Arial"/>
              </a:endParaRPr>
            </a:p>
          </p:txBody>
        </p:sp>
      </p:grpSp>
      <p:sp>
        <p:nvSpPr>
          <p:cNvPr id="286" name="Google Shape;286;p21"/>
          <p:cNvSpPr txBox="1"/>
          <p:nvPr/>
        </p:nvSpPr>
        <p:spPr>
          <a:xfrm>
            <a:off x="1223200" y="249100"/>
            <a:ext cx="322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lt1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추가 활용 변수</a:t>
            </a:r>
            <a:endParaRPr sz="320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cxnSp>
        <p:nvCxnSpPr>
          <p:cNvPr id="287" name="Google Shape;287;p21"/>
          <p:cNvCxnSpPr/>
          <p:nvPr/>
        </p:nvCxnSpPr>
        <p:spPr>
          <a:xfrm>
            <a:off x="5777514" y="1664829"/>
            <a:ext cx="0" cy="3698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88" name="Google Shape;288;p21"/>
          <p:cNvGrpSpPr/>
          <p:nvPr/>
        </p:nvGrpSpPr>
        <p:grpSpPr>
          <a:xfrm>
            <a:off x="7106146" y="2541158"/>
            <a:ext cx="1966096" cy="1772527"/>
            <a:chOff x="9824750" y="2441313"/>
            <a:chExt cx="1729500" cy="1559088"/>
          </a:xfrm>
        </p:grpSpPr>
        <p:pic>
          <p:nvPicPr>
            <p:cNvPr id="289" name="Google Shape;28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24750" y="244131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35050" y="278120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2425" y="1760978"/>
            <a:ext cx="1838600" cy="26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82599" y="2541140"/>
            <a:ext cx="1533175" cy="153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776</Words>
  <Application>Microsoft Office PowerPoint</Application>
  <PresentationFormat>와이드스크린</PresentationFormat>
  <Paragraphs>296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a파도소리</vt:lpstr>
      <vt:lpstr>나눔스퀘어</vt:lpstr>
      <vt:lpstr>나눔스퀘어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8</cp:revision>
  <dcterms:modified xsi:type="dcterms:W3CDTF">2018-08-17T03:10:14Z</dcterms:modified>
</cp:coreProperties>
</file>